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07" r:id="rId19"/>
    <p:sldId id="308" r:id="rId20"/>
    <p:sldId id="309" r:id="rId21"/>
    <p:sldId id="312" r:id="rId22"/>
    <p:sldId id="311" r:id="rId23"/>
    <p:sldId id="313" r:id="rId24"/>
    <p:sldId id="319" r:id="rId25"/>
    <p:sldId id="314" r:id="rId26"/>
    <p:sldId id="310" r:id="rId27"/>
    <p:sldId id="315" r:id="rId28"/>
    <p:sldId id="316" r:id="rId29"/>
    <p:sldId id="280" r:id="rId30"/>
    <p:sldId id="317" r:id="rId31"/>
    <p:sldId id="318" r:id="rId32"/>
    <p:sldId id="302" r:id="rId33"/>
    <p:sldId id="320" r:id="rId34"/>
    <p:sldId id="321" r:id="rId35"/>
    <p:sldId id="322" r:id="rId36"/>
    <p:sldId id="323" r:id="rId37"/>
    <p:sldId id="324" r:id="rId38"/>
    <p:sldId id="325" r:id="rId3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507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76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5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8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1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1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98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5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68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04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6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37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4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3057540" y="128447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307426" y="619326"/>
            <a:ext cx="8660540" cy="1569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METHODS: </a:t>
            </a:r>
          </a:p>
          <a:p>
            <a:r>
              <a:rPr lang="it-IT" sz="1200" dirty="0"/>
              <a:t>Sampling of 240 1year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(</a:t>
            </a:r>
            <a:r>
              <a:rPr lang="it-IT" sz="1200" dirty="0">
                <a:highlight>
                  <a:srgbClr val="FFFF00"/>
                </a:highlight>
              </a:rPr>
              <a:t>120 from </a:t>
            </a:r>
            <a:r>
              <a:rPr lang="it-IT" sz="1200" dirty="0" err="1">
                <a:highlight>
                  <a:srgbClr val="FFFF00"/>
                </a:highlight>
              </a:rPr>
              <a:t>own-rooted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/>
              <a:t>plant</a:t>
            </a:r>
            <a:r>
              <a:rPr lang="it-IT" sz="1200" dirty="0"/>
              <a:t>; and 120 from </a:t>
            </a:r>
            <a:r>
              <a:rPr lang="it-IT" sz="1200" dirty="0" err="1"/>
              <a:t>grafted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)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2020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(</a:t>
            </a:r>
            <a:r>
              <a:rPr lang="it-IT" sz="1200" b="1" dirty="0" err="1"/>
              <a:t>parent</a:t>
            </a:r>
            <a:r>
              <a:rPr lang="it-IT" sz="1200" b="1" dirty="0"/>
              <a:t>)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  <a:p>
            <a:pPr marL="192881" indent="-192881">
              <a:buFont typeface="Arial" panose="020B0604020202020204" pitchFamily="34" charset="0"/>
              <a:buChar char="•"/>
            </a:pPr>
            <a:r>
              <a:rPr lang="it-IT" sz="1200" dirty="0"/>
              <a:t>2021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</a:t>
            </a:r>
            <a:r>
              <a:rPr lang="it-IT" sz="1200" dirty="0"/>
              <a:t>(</a:t>
            </a:r>
            <a:r>
              <a:rPr lang="it-IT" sz="1200" dirty="0" err="1"/>
              <a:t>child</a:t>
            </a:r>
            <a:r>
              <a:rPr lang="it-IT" sz="1200" dirty="0"/>
              <a:t>) </a:t>
            </a:r>
            <a:r>
              <a:rPr lang="it-IT" sz="1200" dirty="0" err="1"/>
              <a:t>born</a:t>
            </a:r>
            <a:r>
              <a:rPr lang="it-IT" sz="1200" dirty="0"/>
              <a:t> from the </a:t>
            </a:r>
            <a:r>
              <a:rPr lang="it-IT" sz="1200" dirty="0" err="1"/>
              <a:t>parerent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</a:t>
            </a:r>
            <a:r>
              <a:rPr lang="it-IT" sz="1200" b="1" dirty="0" err="1"/>
              <a:t>child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307425" y="2270229"/>
            <a:ext cx="8660539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GOALS:</a:t>
            </a:r>
          </a:p>
          <a:p>
            <a:r>
              <a:rPr lang="it-IT" sz="1200" dirty="0"/>
              <a:t>The model of </a:t>
            </a:r>
            <a:r>
              <a:rPr lang="it-IT" sz="1200" dirty="0" err="1"/>
              <a:t>my</a:t>
            </a:r>
            <a:r>
              <a:rPr lang="it-IT" sz="1200" dirty="0"/>
              <a:t> dreams </a:t>
            </a:r>
            <a:r>
              <a:rPr lang="it-IT" sz="1200" dirty="0" err="1"/>
              <a:t>should</a:t>
            </a:r>
            <a:r>
              <a:rPr lang="it-IT" sz="1200" dirty="0"/>
              <a:t> </a:t>
            </a:r>
            <a:r>
              <a:rPr lang="it-IT" sz="1200" dirty="0" err="1"/>
              <a:t>answer</a:t>
            </a:r>
            <a:r>
              <a:rPr lang="it-IT" sz="1200" dirty="0"/>
              <a:t> </a:t>
            </a:r>
            <a:r>
              <a:rPr lang="it-IT" sz="1200" dirty="0" err="1"/>
              <a:t>those</a:t>
            </a:r>
            <a:r>
              <a:rPr lang="it-IT" sz="1200" dirty="0"/>
              <a:t> </a:t>
            </a:r>
            <a:r>
              <a:rPr lang="it-IT" sz="1200" dirty="0" err="1"/>
              <a:t>questions</a:t>
            </a:r>
            <a:r>
              <a:rPr lang="it-IT" sz="1200" dirty="0"/>
              <a:t>: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1 </a:t>
            </a:r>
            <a:r>
              <a:rPr lang="it-IT" sz="1200" dirty="0" err="1"/>
              <a:t>yeard</a:t>
            </a:r>
            <a:r>
              <a:rPr lang="it-IT" sz="1200" dirty="0"/>
              <a:t>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composed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some zones of the </a:t>
            </a:r>
            <a:r>
              <a:rPr lang="it-IT" sz="1200" dirty="0" err="1"/>
              <a:t>same</a:t>
            </a:r>
            <a:r>
              <a:rPr lang="it-IT" sz="1200" dirty="0"/>
              <a:t>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difference</a:t>
            </a:r>
            <a:r>
              <a:rPr lang="it-IT" sz="1200" dirty="0"/>
              <a:t> in </a:t>
            </a:r>
            <a:r>
              <a:rPr lang="it-IT" sz="1200" dirty="0" err="1"/>
              <a:t>composition</a:t>
            </a:r>
            <a:r>
              <a:rPr lang="it-IT" sz="1200" dirty="0"/>
              <a:t> </a:t>
            </a:r>
            <a:r>
              <a:rPr lang="it-IT" sz="1200" dirty="0" err="1"/>
              <a:t>according</a:t>
            </a:r>
            <a:r>
              <a:rPr lang="it-IT" sz="1200" dirty="0"/>
              <a:t> to the </a:t>
            </a:r>
            <a:r>
              <a:rPr lang="it-IT" sz="1200" dirty="0" err="1"/>
              <a:t>length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r>
              <a:rPr lang="it-IT" sz="1200" dirty="0"/>
              <a:t>?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</a:t>
            </a:r>
            <a:r>
              <a:rPr lang="it-IT" sz="1200" dirty="0" err="1"/>
              <a:t>is</a:t>
            </a:r>
            <a:r>
              <a:rPr lang="it-IT" sz="1200" dirty="0"/>
              <a:t> the </a:t>
            </a:r>
            <a:r>
              <a:rPr lang="it-IT" sz="1200" dirty="0" err="1"/>
              <a:t>behavior</a:t>
            </a:r>
            <a:r>
              <a:rPr lang="it-IT" sz="1200" dirty="0"/>
              <a:t> of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How </a:t>
            </a:r>
            <a:r>
              <a:rPr lang="it-IT" sz="1200" dirty="0" err="1"/>
              <a:t>many</a:t>
            </a:r>
            <a:r>
              <a:rPr lang="it-IT" sz="1200" dirty="0"/>
              <a:t> of </a:t>
            </a:r>
            <a:r>
              <a:rPr lang="it-IT" sz="1200" dirty="0" err="1"/>
              <a:t>them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Where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From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? (vegetative or mixed?)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how</a:t>
            </a:r>
            <a:r>
              <a:rPr lang="it-IT" sz="1200" dirty="0"/>
              <a:t> can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deal</a:t>
            </a:r>
            <a:r>
              <a:rPr lang="it-IT" sz="1200" dirty="0"/>
              <a:t> with multiple </a:t>
            </a:r>
            <a:r>
              <a:rPr lang="it-IT" sz="1200" dirty="0" err="1"/>
              <a:t>buds</a:t>
            </a:r>
            <a:r>
              <a:rPr lang="it-IT" sz="1200" dirty="0"/>
              <a:t> and multiple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per </a:t>
            </a:r>
            <a:r>
              <a:rPr lang="it-IT" sz="1200" dirty="0" err="1"/>
              <a:t>node</a:t>
            </a:r>
            <a:r>
              <a:rPr lang="it-IT" sz="12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3133530" y="4290464"/>
            <a:ext cx="3761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problems</a:t>
            </a:r>
            <a:r>
              <a:rPr lang="it-IT" sz="1200" dirty="0"/>
              <a:t> </a:t>
            </a:r>
            <a:r>
              <a:rPr lang="it-IT" sz="1200" dirty="0" err="1"/>
              <a:t>cold</a:t>
            </a:r>
            <a:r>
              <a:rPr lang="it-IT" sz="1200" dirty="0"/>
              <a:t> be </a:t>
            </a:r>
            <a:r>
              <a:rPr lang="it-IT" sz="1200" dirty="0" err="1"/>
              <a:t>solved</a:t>
            </a:r>
            <a:r>
              <a:rPr lang="it-IT" sz="1200" dirty="0"/>
              <a:t> </a:t>
            </a:r>
            <a:r>
              <a:rPr lang="it-IT" sz="1200" dirty="0" err="1"/>
              <a:t>analysing</a:t>
            </a:r>
            <a:r>
              <a:rPr lang="it-IT" sz="1200" dirty="0"/>
              <a:t> the data: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From </a:t>
            </a:r>
            <a:r>
              <a:rPr lang="it-IT" sz="1200" dirty="0" err="1"/>
              <a:t>different</a:t>
            </a:r>
            <a:r>
              <a:rPr lang="it-IT" sz="1200" dirty="0"/>
              <a:t> point of </a:t>
            </a:r>
            <a:r>
              <a:rPr lang="it-IT" sz="1200" dirty="0" err="1"/>
              <a:t>views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Shoot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Metamer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Bud scale</a:t>
            </a:r>
          </a:p>
          <a:p>
            <a:pPr marL="225028" indent="-225028">
              <a:buFont typeface="Arial" panose="020B0604020202020204" pitchFamily="34" charset="0"/>
              <a:buChar char="•"/>
            </a:pPr>
            <a:r>
              <a:rPr lang="it-IT" sz="1200" dirty="0"/>
              <a:t>With </a:t>
            </a:r>
            <a:r>
              <a:rPr lang="it-IT" sz="1200" dirty="0" err="1"/>
              <a:t>different</a:t>
            </a:r>
            <a:r>
              <a:rPr lang="it-IT" sz="1200" dirty="0"/>
              <a:t> </a:t>
            </a:r>
            <a:r>
              <a:rPr lang="it-IT" sz="1200" dirty="0" err="1"/>
              <a:t>tecniques</a:t>
            </a:r>
            <a:r>
              <a:rPr lang="it-IT" sz="1200" dirty="0"/>
              <a:t>: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 </a:t>
            </a:r>
            <a:r>
              <a:rPr lang="it-IT" sz="1200" dirty="0" err="1"/>
              <a:t>exploratory</a:t>
            </a:r>
            <a:r>
              <a:rPr lang="it-IT" sz="1200" dirty="0"/>
              <a:t> </a:t>
            </a:r>
            <a:r>
              <a:rPr lang="it-IT" sz="1200" dirty="0" err="1"/>
              <a:t>analysis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Glms</a:t>
            </a:r>
            <a:r>
              <a:rPr lang="it-IT" sz="1200" dirty="0"/>
              <a:t>/</a:t>
            </a:r>
            <a:r>
              <a:rPr lang="it-IT" sz="1200" dirty="0" err="1"/>
              <a:t>marcovian</a:t>
            </a:r>
            <a:endParaRPr lang="it-IT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2893309" y="6464226"/>
            <a:ext cx="2634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highlight>
                  <a:srgbClr val="FFFF00"/>
                </a:highlight>
              </a:rPr>
              <a:t>WE WILL FOCUS JUST ON </a:t>
            </a:r>
            <a:r>
              <a:rPr lang="it-IT" sz="900" dirty="0" err="1">
                <a:highlight>
                  <a:srgbClr val="FFFF00"/>
                </a:highlight>
              </a:rPr>
              <a:t>ON</a:t>
            </a:r>
            <a:r>
              <a:rPr lang="it-IT" sz="90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2030396" y="171148"/>
            <a:ext cx="253390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532172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946856" y="98345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3" y="542771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6" y="2448586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5312991" y="280986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3208176" y="134508"/>
            <a:ext cx="212673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4501245" y="922652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9" y="2582588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845130" y="199675"/>
            <a:ext cx="37755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«</a:t>
            </a:r>
            <a:r>
              <a:rPr lang="it-IT" sz="1200" dirty="0" err="1"/>
              <a:t>new_shoots</a:t>
            </a:r>
            <a:r>
              <a:rPr lang="it-IT" sz="1200" dirty="0"/>
              <a:t>» file </a:t>
            </a:r>
            <a:r>
              <a:rPr lang="it-IT" sz="1200" dirty="0" err="1"/>
              <a:t>has</a:t>
            </a:r>
            <a:r>
              <a:rPr lang="it-IT" sz="1200" dirty="0"/>
              <a:t> the </a:t>
            </a:r>
            <a:r>
              <a:rPr lang="it-IT" sz="1200" dirty="0" err="1"/>
              <a:t>same</a:t>
            </a:r>
            <a:r>
              <a:rPr lang="it-IT" sz="1200" dirty="0"/>
              <a:t> information of the </a:t>
            </a:r>
            <a:r>
              <a:rPr lang="it-IT" sz="1200" dirty="0" err="1"/>
              <a:t>bud</a:t>
            </a:r>
            <a:r>
              <a:rPr lang="it-IT" sz="1200" dirty="0"/>
              <a:t> fate scale(in </a:t>
            </a:r>
            <a:r>
              <a:rPr lang="it-IT" sz="1200" dirty="0" err="1"/>
              <a:t>terms</a:t>
            </a:r>
            <a:r>
              <a:rPr lang="it-IT" sz="1200" dirty="0"/>
              <a:t> of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details</a:t>
            </a:r>
            <a:r>
              <a:rPr lang="it-IT" sz="1200" dirty="0"/>
              <a:t>) plus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contains</a:t>
            </a:r>
            <a:r>
              <a:rPr lang="it-IT" sz="1200" dirty="0"/>
              <a:t> some the </a:t>
            </a:r>
            <a:r>
              <a:rPr lang="it-IT" sz="1200" dirty="0" err="1"/>
              <a:t>errors</a:t>
            </a:r>
            <a:r>
              <a:rPr lang="it-IT" sz="1200" dirty="0"/>
              <a:t>. </a:t>
            </a:r>
          </a:p>
          <a:p>
            <a:r>
              <a:rPr lang="it-IT" sz="1200" dirty="0" err="1"/>
              <a:t>Errors</a:t>
            </a:r>
            <a:r>
              <a:rPr lang="it-IT" sz="1200" dirty="0"/>
              <a:t>=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 </a:t>
            </a:r>
            <a:r>
              <a:rPr lang="it-IT" sz="1200" dirty="0" err="1"/>
              <a:t>can’t</a:t>
            </a:r>
            <a:r>
              <a:rPr lang="it-IT" sz="1200" dirty="0"/>
              <a:t> </a:t>
            </a:r>
            <a:r>
              <a:rPr lang="it-IT" sz="1200" dirty="0" err="1"/>
              <a:t>explain</a:t>
            </a:r>
            <a:r>
              <a:rPr lang="it-IT" sz="1200" dirty="0"/>
              <a:t> from </a:t>
            </a:r>
            <a:r>
              <a:rPr lang="it-IT" sz="1200" dirty="0" err="1"/>
              <a:t>where</a:t>
            </a:r>
            <a:r>
              <a:rPr lang="it-IT" sz="1200" dirty="0"/>
              <a:t> </a:t>
            </a:r>
            <a:r>
              <a:rPr lang="it-IT" sz="1200" dirty="0" err="1"/>
              <a:t>they</a:t>
            </a:r>
            <a:r>
              <a:rPr lang="it-IT" sz="1200" dirty="0"/>
              <a:t> </a:t>
            </a:r>
            <a:r>
              <a:rPr lang="it-IT" sz="1200" dirty="0" err="1"/>
              <a:t>came</a:t>
            </a:r>
            <a:r>
              <a:rPr lang="it-IT" sz="1200" dirty="0"/>
              <a:t> from. </a:t>
            </a:r>
            <a:r>
              <a:rPr lang="it-IT" sz="1200" dirty="0" err="1"/>
              <a:t>Assigned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«?»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3985657" y="2582588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2840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4572000" y="1575797"/>
            <a:ext cx="37755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>
                <a:highlight>
                  <a:srgbClr val="FFFF00"/>
                </a:highlight>
              </a:rPr>
              <a:t>These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errors</a:t>
            </a:r>
            <a:r>
              <a:rPr lang="it-IT" sz="1200" dirty="0">
                <a:highlight>
                  <a:srgbClr val="FFFF00"/>
                </a:highlight>
              </a:rPr>
              <a:t> impact </a:t>
            </a:r>
            <a:r>
              <a:rPr lang="it-IT" sz="1200" dirty="0" err="1">
                <a:highlight>
                  <a:srgbClr val="FFFF00"/>
                </a:highlight>
              </a:rPr>
              <a:t>less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than</a:t>
            </a:r>
            <a:r>
              <a:rPr lang="it-IT" sz="1200" dirty="0">
                <a:highlight>
                  <a:srgbClr val="FFFF00"/>
                </a:highlight>
              </a:rPr>
              <a:t> 3% on the </a:t>
            </a:r>
            <a:r>
              <a:rPr lang="it-IT" sz="1200" dirty="0" err="1">
                <a:highlight>
                  <a:srgbClr val="FFFF00"/>
                </a:highlight>
              </a:rPr>
              <a:t>totals</a:t>
            </a:r>
            <a:r>
              <a:rPr lang="it-IT" sz="1200" dirty="0">
                <a:highlight>
                  <a:srgbClr val="FFFF00"/>
                </a:highlight>
              </a:rPr>
              <a:t>, so i </a:t>
            </a:r>
            <a:r>
              <a:rPr lang="it-IT" sz="1200" dirty="0" err="1">
                <a:highlight>
                  <a:srgbClr val="FFFF00"/>
                </a:highlight>
              </a:rPr>
              <a:t>guess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we</a:t>
            </a:r>
            <a:r>
              <a:rPr lang="it-IT" sz="1200" dirty="0">
                <a:highlight>
                  <a:srgbClr val="FFFF00"/>
                </a:highlight>
              </a:rPr>
              <a:t> can </a:t>
            </a:r>
            <a:r>
              <a:rPr lang="it-IT" sz="1200" dirty="0" err="1">
                <a:highlight>
                  <a:srgbClr val="FFFF00"/>
                </a:highlight>
              </a:rPr>
              <a:t>ignore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them</a:t>
            </a:r>
            <a:r>
              <a:rPr lang="it-IT" sz="1200" dirty="0">
                <a:highlight>
                  <a:srgbClr val="FFFF00"/>
                </a:highlight>
              </a:rPr>
              <a:t> and use the </a:t>
            </a:r>
            <a:r>
              <a:rPr lang="it-IT" sz="1200" dirty="0" err="1">
                <a:highlight>
                  <a:srgbClr val="FFFF00"/>
                </a:highlight>
              </a:rPr>
              <a:t>bud_scale</a:t>
            </a:r>
            <a:r>
              <a:rPr lang="it-IT" sz="1200" dirty="0">
                <a:highlight>
                  <a:srgbClr val="FFFF00"/>
                </a:highlight>
              </a:rPr>
              <a:t> file </a:t>
            </a:r>
            <a:r>
              <a:rPr lang="it-IT" sz="1200" dirty="0" err="1">
                <a:highlight>
                  <a:srgbClr val="FFFF00"/>
                </a:highlight>
              </a:rPr>
              <a:t>also</a:t>
            </a:r>
            <a:r>
              <a:rPr lang="it-IT" sz="1200" dirty="0">
                <a:highlight>
                  <a:srgbClr val="FFFF00"/>
                </a:highlight>
              </a:rPr>
              <a:t> for new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. </a:t>
            </a:r>
            <a:r>
              <a:rPr lang="it-IT" sz="1200" dirty="0" err="1">
                <a:highlight>
                  <a:srgbClr val="FFFF00"/>
                </a:highlight>
              </a:rPr>
              <a:t>What</a:t>
            </a:r>
            <a:r>
              <a:rPr lang="it-IT" sz="1200" dirty="0">
                <a:highlight>
                  <a:srgbClr val="FFFF00"/>
                </a:highlight>
              </a:rPr>
              <a:t> do </a:t>
            </a:r>
            <a:r>
              <a:rPr lang="it-IT" sz="1200" dirty="0" err="1">
                <a:highlight>
                  <a:srgbClr val="FFFF00"/>
                </a:highlight>
              </a:rPr>
              <a:t>you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thing</a:t>
            </a:r>
            <a:r>
              <a:rPr lang="it-IT" sz="1200" dirty="0">
                <a:highlight>
                  <a:srgbClr val="FFFF00"/>
                </a:highlight>
              </a:rPr>
              <a:t>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22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2303079" y="0"/>
            <a:ext cx="4394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6920775" y="1959515"/>
            <a:ext cx="245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GLMs</a:t>
            </a:r>
            <a:r>
              <a:rPr lang="it-IT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fate=V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262476" y="811453"/>
            <a:ext cx="50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glm(Y~F1+F2+F3+F4+F5+F6+F7, family=«binomial»)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5954248" y="3021092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6017006" y="2969634"/>
            <a:ext cx="38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3687749" y="3021090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5054478" y="3021090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5495691" y="3021091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3221439" y="3021090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2778071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2328939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516285" y="3021090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53015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2334933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2776295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3248741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3689672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505723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5509339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3005787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2667311" y="1959515"/>
            <a:ext cx="33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6705600" y="2823399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47330" y="6611779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549391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259080" y="1082040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predictors</a:t>
            </a:r>
            <a:r>
              <a:rPr lang="it-IT" dirty="0"/>
              <a:t> </a:t>
            </a:r>
            <a:r>
              <a:rPr lang="it-IT" dirty="0" err="1"/>
              <a:t>mask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(ES. NA </a:t>
            </a:r>
            <a:r>
              <a:rPr lang="it-IT" dirty="0" err="1"/>
              <a:t>values</a:t>
            </a:r>
            <a:r>
              <a:rPr lang="it-IT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02380" y="140520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4953000" y="987445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GLMs</a:t>
            </a:r>
            <a:r>
              <a:rPr lang="it-IT" dirty="0"/>
              <a:t>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a </a:t>
            </a:r>
            <a:r>
              <a:rPr lang="it-IT" dirty="0" err="1"/>
              <a:t>predictor</a:t>
            </a:r>
            <a:r>
              <a:rPr lang="it-IT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Y~tot_buds+length+rank</a:t>
            </a:r>
            <a:endParaRPr lang="it-IT" dirty="0"/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Y~M+V+C+length+rank</a:t>
            </a:r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98120" y="3105834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p. Value are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data. </a:t>
            </a:r>
            <a:r>
              <a:rPr lang="it-IT" dirty="0" err="1"/>
              <a:t>Is</a:t>
            </a:r>
            <a:r>
              <a:rPr lang="it-IT" dirty="0"/>
              <a:t> real </a:t>
            </a:r>
            <a:r>
              <a:rPr lang="it-IT" dirty="0" err="1"/>
              <a:t>significance</a:t>
            </a:r>
            <a:r>
              <a:rPr lang="it-IT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3581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4953000" y="3337560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Permutation</a:t>
            </a:r>
            <a:r>
              <a:rPr lang="it-IT" dirty="0"/>
              <a:t> models + </a:t>
            </a:r>
            <a:r>
              <a:rPr lang="it-IT" dirty="0" err="1"/>
              <a:t>difference</a:t>
            </a:r>
            <a:r>
              <a:rPr lang="it-IT" dirty="0"/>
              <a:t> in AIC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675199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647700" y="1066800"/>
            <a:ext cx="7932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(***)</a:t>
            </a:r>
          </a:p>
          <a:p>
            <a:endParaRPr lang="it-IT" dirty="0"/>
          </a:p>
          <a:p>
            <a:r>
              <a:rPr lang="it-IT" b="1" dirty="0" err="1"/>
              <a:t>Permutation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shuffle the </a:t>
            </a:r>
            <a:r>
              <a:rPr lang="it-IT" dirty="0" err="1"/>
              <a:t>variable</a:t>
            </a:r>
            <a:r>
              <a:rPr lang="it-IT" dirty="0"/>
              <a:t> A: DF$A=sample(DF$A)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</a:t>
            </a:r>
            <a:r>
              <a:rPr lang="it-IT" dirty="0" err="1"/>
              <a:t>glms</a:t>
            </a:r>
            <a:r>
              <a:rPr lang="it-IT" dirty="0"/>
              <a:t> GLMS(Y~A+B+C, data=DF)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significance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, </a:t>
            </a:r>
            <a:r>
              <a:rPr lang="it-IT" dirty="0" err="1"/>
              <a:t>now</a:t>
            </a:r>
            <a:r>
              <a:rPr lang="it-IT" dirty="0"/>
              <a:t> A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2506084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605790" y="3977640"/>
            <a:ext cx="7932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AIC </a:t>
            </a:r>
            <a:r>
              <a:rPr lang="it-IT" dirty="0" err="1"/>
              <a:t>is</a:t>
            </a:r>
            <a:r>
              <a:rPr lang="it-IT" dirty="0"/>
              <a:t> 800</a:t>
            </a:r>
          </a:p>
          <a:p>
            <a:endParaRPr lang="it-IT" dirty="0"/>
          </a:p>
          <a:p>
            <a:r>
              <a:rPr lang="it-IT" b="1" dirty="0"/>
              <a:t>AIC </a:t>
            </a:r>
            <a:r>
              <a:rPr lang="it-IT" b="1" dirty="0" err="1"/>
              <a:t>difference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a </a:t>
            </a:r>
            <a:r>
              <a:rPr lang="it-IT" dirty="0" err="1"/>
              <a:t>null</a:t>
            </a:r>
            <a:r>
              <a:rPr lang="it-IT" dirty="0"/>
              <a:t> model GLMS(Y~1, data=DF)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make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AIC real (800) and AIC </a:t>
            </a:r>
            <a:r>
              <a:rPr lang="it-IT" dirty="0" err="1"/>
              <a:t>null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permutation</a:t>
            </a:r>
            <a:r>
              <a:rPr lang="it-IT" dirty="0"/>
              <a:t> of a </a:t>
            </a:r>
            <a:r>
              <a:rPr lang="it-IT" dirty="0" err="1"/>
              <a:t>variable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model.</a:t>
            </a:r>
          </a:p>
          <a:p>
            <a:r>
              <a:rPr lang="it-IT" dirty="0" err="1"/>
              <a:t>AICpermutation-AICnull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GREATER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AICreal-AICnull</a:t>
            </a:r>
            <a:r>
              <a:rPr lang="it-IT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4905375" y="4656177"/>
            <a:ext cx="1181100" cy="5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6123879" y="4102179"/>
            <a:ext cx="3172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Null</a:t>
            </a:r>
            <a:r>
              <a:rPr lang="it-IT" sz="1000" dirty="0"/>
              <a:t> models are made </a:t>
            </a:r>
            <a:r>
              <a:rPr lang="it-IT" sz="1000" dirty="0" err="1"/>
              <a:t>as</a:t>
            </a:r>
            <a:r>
              <a:rPr lang="it-IT" sz="1000" dirty="0"/>
              <a:t> follows:</a:t>
            </a:r>
          </a:p>
          <a:p>
            <a:r>
              <a:rPr lang="it-IT" sz="1000" dirty="0"/>
              <a:t>Y~1+(</a:t>
            </a:r>
            <a:r>
              <a:rPr lang="it-IT" sz="1000" dirty="0" err="1"/>
              <a:t>significant</a:t>
            </a:r>
            <a:r>
              <a:rPr lang="it-IT" sz="1000" dirty="0"/>
              <a:t> </a:t>
            </a:r>
            <a:r>
              <a:rPr lang="it-IT" sz="1000" dirty="0" err="1"/>
              <a:t>predictor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shuffled</a:t>
            </a:r>
            <a:r>
              <a:rPr lang="it-IT" sz="1000" dirty="0"/>
              <a:t>).</a:t>
            </a:r>
          </a:p>
          <a:p>
            <a:r>
              <a:rPr lang="it-IT" sz="1000" dirty="0" err="1"/>
              <a:t>Example</a:t>
            </a:r>
            <a:r>
              <a:rPr lang="it-IT" sz="1000" dirty="0"/>
              <a:t> in </a:t>
            </a:r>
            <a:r>
              <a:rPr lang="it-IT" sz="1000" dirty="0" err="1"/>
              <a:t>next</a:t>
            </a:r>
            <a:r>
              <a:rPr lang="it-IT" sz="10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2886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304800" y="955715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dipendent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(Y) and </a:t>
            </a:r>
            <a:r>
              <a:rPr lang="it-IT" dirty="0" err="1"/>
              <a:t>predictor</a:t>
            </a:r>
            <a:r>
              <a:rPr lang="it-IT" dirty="0"/>
              <a:t> (A). </a:t>
            </a:r>
            <a:r>
              <a:rPr lang="it-IT" dirty="0" err="1"/>
              <a:t>NB_start</a:t>
            </a:r>
            <a:r>
              <a:rPr lang="it-IT" dirty="0"/>
              <a:t> with 1 </a:t>
            </a:r>
            <a:r>
              <a:rPr lang="it-IT" dirty="0" err="1"/>
              <a:t>predictor</a:t>
            </a:r>
            <a:r>
              <a:rPr lang="it-IT" dirty="0"/>
              <a:t> and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,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Run</a:t>
            </a:r>
            <a:r>
              <a:rPr lang="it-IT" dirty="0"/>
              <a:t> the model glm(Y~A)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No.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Stop. </a:t>
            </a:r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predictor</a:t>
            </a:r>
            <a:r>
              <a:rPr lang="it-IT" dirty="0"/>
              <a:t> (B);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Yes. </a:t>
            </a:r>
            <a:r>
              <a:rPr lang="it-IT" dirty="0">
                <a:sym typeface="Wingdings" panose="05000000000000000000" pitchFamily="2" charset="2"/>
              </a:rPr>
              <a:t>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do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(A=sample(A),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(A))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(B);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Run</a:t>
            </a:r>
            <a:r>
              <a:rPr lang="it-IT" dirty="0">
                <a:sym typeface="Wingdings" panose="05000000000000000000" pitchFamily="2" charset="2"/>
              </a:rPr>
              <a:t> the glm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B </a:t>
            </a:r>
            <a:r>
              <a:rPr lang="it-IT" dirty="0" err="1">
                <a:sym typeface="Wingdings" panose="05000000000000000000" pitchFamily="2" charset="2"/>
              </a:rPr>
              <a:t>significant</a:t>
            </a:r>
            <a:r>
              <a:rPr lang="it-IT" dirty="0"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No.  stop. </a:t>
            </a:r>
            <a:r>
              <a:rPr lang="it-IT" dirty="0" err="1">
                <a:sym typeface="Wingdings" panose="05000000000000000000" pitchFamily="2" charset="2"/>
              </a:rPr>
              <a:t>Try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(C);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Yes</a:t>
            </a:r>
            <a:r>
              <a:rPr lang="it-IT" dirty="0" err="1">
                <a:sym typeface="Wingdings" panose="05000000000000000000" pitchFamily="2" charset="2"/>
              </a:rPr>
              <a:t>do</a:t>
            </a:r>
            <a:r>
              <a:rPr lang="it-IT" dirty="0">
                <a:sym typeface="Wingdings" panose="05000000000000000000" pitchFamily="2" charset="2"/>
              </a:rPr>
              <a:t>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(B=sample(B),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(Y~A+1);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(B))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Continue like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all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2261147" y="135027"/>
            <a:ext cx="445981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088661" y="1524808"/>
            <a:ext cx="6966678" cy="3808385"/>
            <a:chOff x="162300" y="905966"/>
            <a:chExt cx="6966678" cy="380838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162300" y="905966"/>
              <a:ext cx="5305493" cy="3808385"/>
              <a:chOff x="328672" y="-152"/>
              <a:chExt cx="5305493" cy="380838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E949A7-5548-4C1A-91AD-5464020B8F6F}"/>
                  </a:ext>
                </a:extLst>
              </p:cNvPr>
              <p:cNvSpPr/>
              <p:nvPr/>
            </p:nvSpPr>
            <p:spPr>
              <a:xfrm>
                <a:off x="3518789" y="-152"/>
                <a:ext cx="2115376" cy="52557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sz="1500" dirty="0"/>
                  <a:t>Box1: in </a:t>
                </a:r>
                <a:r>
                  <a:rPr lang="it-IT" sz="1500" dirty="0" err="1"/>
                  <a:t>that</a:t>
                </a:r>
                <a:r>
                  <a:rPr lang="it-IT" sz="1500" dirty="0"/>
                  <a:t> </a:t>
                </a:r>
                <a:r>
                  <a:rPr lang="it-IT" sz="1500" dirty="0" err="1"/>
                  <a:t>rank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 are in </a:t>
                </a:r>
                <a:r>
                  <a:rPr lang="it-IT" sz="1500" dirty="0" err="1"/>
                  <a:t>sylleptic</a:t>
                </a:r>
                <a:r>
                  <a:rPr lang="it-IT" sz="1500" dirty="0"/>
                  <a:t> </a:t>
                </a:r>
                <a:r>
                  <a:rPr lang="it-IT" sz="1500" dirty="0" err="1"/>
                  <a:t>shoots</a:t>
                </a:r>
                <a:r>
                  <a:rPr lang="it-IT" sz="1500" dirty="0"/>
                  <a:t>?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202" y="510299"/>
                <a:ext cx="234067" cy="359078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 flipH="1">
                <a:off x="4285148" y="525421"/>
                <a:ext cx="291329" cy="425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5121524" y="559929"/>
                <a:ext cx="512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3676512" y="587223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1891810" y="1050994"/>
                <a:ext cx="2512115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41492D6-3509-4F7C-9850-B722375D6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7867" y="1576567"/>
                <a:ext cx="0" cy="3082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1779674" y="3236286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sz="1500" dirty="0"/>
                  <a:t>Box3: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3980AF-4126-461A-B428-AC3A5233BABB}"/>
                  </a:ext>
                </a:extLst>
              </p:cNvPr>
              <p:cNvSpPr txBox="1"/>
              <p:nvPr/>
            </p:nvSpPr>
            <p:spPr>
              <a:xfrm>
                <a:off x="455191" y="123814"/>
                <a:ext cx="25951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/>
                  <a:t>Glm </a:t>
                </a:r>
                <a:r>
                  <a:rPr lang="it-IT" sz="1500" dirty="0" err="1"/>
                  <a:t>metamer</a:t>
                </a:r>
                <a:r>
                  <a:rPr lang="it-IT" sz="1500" dirty="0"/>
                  <a:t> scale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102D7A-7D0E-4507-8087-16EE3A1A04AC}"/>
                  </a:ext>
                </a:extLst>
              </p:cNvPr>
              <p:cNvSpPr txBox="1"/>
              <p:nvPr/>
            </p:nvSpPr>
            <p:spPr>
              <a:xfrm>
                <a:off x="589729" y="1837221"/>
                <a:ext cx="11630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/>
                  <a:t>2 </a:t>
                </a:r>
                <a:r>
                  <a:rPr lang="it-IT" sz="1500" dirty="0" err="1"/>
                  <a:t>different</a:t>
                </a:r>
                <a:r>
                  <a:rPr lang="it-IT" sz="1500" dirty="0"/>
                  <a:t> </a:t>
                </a:r>
                <a:r>
                  <a:rPr lang="it-IT" sz="1500" dirty="0" err="1"/>
                  <a:t>glms</a:t>
                </a:r>
                <a:r>
                  <a:rPr lang="it-IT" sz="1500" dirty="0"/>
                  <a:t> (V,M)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8BB51A-4CA1-49D6-BAAB-B5E4639AE53A}"/>
                  </a:ext>
                </a:extLst>
              </p:cNvPr>
              <p:cNvSpPr txBox="1"/>
              <p:nvPr/>
            </p:nvSpPr>
            <p:spPr>
              <a:xfrm>
                <a:off x="328672" y="3376677"/>
                <a:ext cx="170963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/>
                  <a:t>2 </a:t>
                </a:r>
                <a:r>
                  <a:rPr lang="it-IT" sz="1500" dirty="0" err="1"/>
                  <a:t>different</a:t>
                </a:r>
                <a:r>
                  <a:rPr lang="it-IT" sz="1500" dirty="0"/>
                  <a:t> </a:t>
                </a:r>
                <a:r>
                  <a:rPr lang="it-IT" sz="1500" dirty="0" err="1"/>
                  <a:t>glms</a:t>
                </a:r>
                <a:endParaRPr lang="it-IT" sz="1500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1725437" y="2830464"/>
              <a:ext cx="2512115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Box2: V, M or B?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2522946" y="3356037"/>
              <a:ext cx="458549" cy="716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96" y="3305811"/>
              <a:ext cx="465678" cy="766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1CCB2-69DB-4E73-AE68-79093720D81A}"/>
                </a:ext>
              </a:extLst>
            </p:cNvPr>
            <p:cNvSpPr txBox="1"/>
            <p:nvPr/>
          </p:nvSpPr>
          <p:spPr>
            <a:xfrm>
              <a:off x="2348626" y="343583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V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2FAF-5D53-49A5-AC5A-A8257A618CE1}"/>
                </a:ext>
              </a:extLst>
            </p:cNvPr>
            <p:cNvSpPr txBox="1"/>
            <p:nvPr/>
          </p:nvSpPr>
          <p:spPr>
            <a:xfrm>
              <a:off x="3336096" y="34620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3011664" y="4131489"/>
              <a:ext cx="116304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do </a:t>
              </a:r>
              <a:r>
                <a:rPr lang="it-IT" sz="1500" dirty="0" err="1"/>
                <a:t>you</a:t>
              </a:r>
              <a:r>
                <a:rPr lang="it-IT" sz="1500" dirty="0"/>
                <a:t> </a:t>
              </a:r>
              <a:r>
                <a:rPr lang="it-IT" sz="1500" dirty="0" err="1"/>
                <a:t>burst</a:t>
              </a:r>
              <a:r>
                <a:rPr lang="it-IT" sz="1500" dirty="0"/>
                <a:t>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4616863" y="1957112"/>
              <a:ext cx="2512115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4572000" y="2823281"/>
              <a:ext cx="2512115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Box2: V or M? 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A0B829-3282-4A8D-8727-17AFD7E29A3F}"/>
                </a:ext>
              </a:extLst>
            </p:cNvPr>
            <p:cNvSpPr/>
            <p:nvPr/>
          </p:nvSpPr>
          <p:spPr>
            <a:xfrm>
              <a:off x="4709876" y="4131488"/>
              <a:ext cx="1163044" cy="57194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do </a:t>
              </a:r>
              <a:r>
                <a:rPr lang="it-IT" sz="1500" dirty="0" err="1"/>
                <a:t>you</a:t>
              </a:r>
              <a:r>
                <a:rPr lang="it-IT" sz="1500" dirty="0"/>
                <a:t> </a:t>
              </a:r>
              <a:r>
                <a:rPr lang="it-IT" sz="1500" dirty="0" err="1"/>
                <a:t>burst</a:t>
              </a:r>
              <a:r>
                <a:rPr lang="it-IT" sz="1500" dirty="0"/>
                <a:t>?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056C1C-AC38-4206-880B-0F95454B9C6B}"/>
                </a:ext>
              </a:extLst>
            </p:cNvPr>
            <p:cNvSpPr/>
            <p:nvPr/>
          </p:nvSpPr>
          <p:spPr>
            <a:xfrm>
              <a:off x="5965934" y="4131488"/>
              <a:ext cx="1163044" cy="57194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do </a:t>
              </a:r>
              <a:r>
                <a:rPr lang="it-IT" sz="1500" dirty="0" err="1"/>
                <a:t>you</a:t>
              </a:r>
              <a:r>
                <a:rPr lang="it-IT" sz="1500" dirty="0"/>
                <a:t> </a:t>
              </a:r>
              <a:r>
                <a:rPr lang="it-IT" sz="1500" dirty="0" err="1"/>
                <a:t>burst</a:t>
              </a:r>
              <a:r>
                <a:rPr lang="it-IT" sz="1500" dirty="0"/>
                <a:t>?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82553D-8BFE-417E-A301-E7D0DAD99A52}"/>
                </a:ext>
              </a:extLst>
            </p:cNvPr>
            <p:cNvSpPr txBox="1"/>
            <p:nvPr/>
          </p:nvSpPr>
          <p:spPr>
            <a:xfrm>
              <a:off x="4899752" y="343583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V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9792" y="3330924"/>
              <a:ext cx="458549" cy="716352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88D9311-E7A1-4485-8A0D-CA113227E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58341" y="3330924"/>
              <a:ext cx="486943" cy="65908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</p:cNvCxnSpPr>
            <p:nvPr/>
          </p:nvCxnSpPr>
          <p:spPr>
            <a:xfrm>
              <a:off x="5856462" y="2420441"/>
              <a:ext cx="16458" cy="31585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11328A-D2D4-4D68-A206-CD78B363C04F}"/>
                </a:ext>
              </a:extLst>
            </p:cNvPr>
            <p:cNvSpPr txBox="1"/>
            <p:nvPr/>
          </p:nvSpPr>
          <p:spPr>
            <a:xfrm>
              <a:off x="6104297" y="34620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M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D38315-26AA-4C00-900F-759ADA523895}"/>
              </a:ext>
            </a:extLst>
          </p:cNvPr>
          <p:cNvCxnSpPr>
            <a:cxnSpLocks/>
          </p:cNvCxnSpPr>
          <p:nvPr/>
        </p:nvCxnSpPr>
        <p:spPr>
          <a:xfrm flipH="1">
            <a:off x="2305842" y="3949485"/>
            <a:ext cx="1626363" cy="322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E70DEC7-B5A4-4E69-B1D3-505186943E15}"/>
              </a:ext>
            </a:extLst>
          </p:cNvPr>
          <p:cNvSpPr txBox="1"/>
          <p:nvPr/>
        </p:nvSpPr>
        <p:spPr>
          <a:xfrm>
            <a:off x="2316247" y="421931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7893116-2BDA-4880-9E78-D13DB2D2764F}"/>
              </a:ext>
            </a:extLst>
          </p:cNvPr>
          <p:cNvSpPr txBox="1"/>
          <p:nvPr/>
        </p:nvSpPr>
        <p:spPr>
          <a:xfrm>
            <a:off x="707362" y="4094640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 new </a:t>
            </a:r>
            <a:r>
              <a:rPr lang="it-IT" dirty="0" err="1"/>
              <a:t>shoots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07BF2-2F50-4476-B4C3-9C47B64FD5AB}"/>
              </a:ext>
            </a:extLst>
          </p:cNvPr>
          <p:cNvSpPr txBox="1"/>
          <p:nvPr/>
        </p:nvSpPr>
        <p:spPr>
          <a:xfrm>
            <a:off x="2651798" y="5509260"/>
            <a:ext cx="535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Does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 </a:t>
            </a:r>
            <a:r>
              <a:rPr lang="it-IT" dirty="0" err="1"/>
              <a:t>separating</a:t>
            </a:r>
            <a:r>
              <a:rPr lang="it-IT" dirty="0"/>
              <a:t> box 3 for </a:t>
            </a:r>
            <a:r>
              <a:rPr lang="it-IT" dirty="0" err="1"/>
              <a:t>sylleptic</a:t>
            </a:r>
            <a:r>
              <a:rPr lang="it-IT" dirty="0"/>
              <a:t> and </a:t>
            </a:r>
            <a:r>
              <a:rPr lang="it-IT" dirty="0" err="1"/>
              <a:t>proleptic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406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-0.01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55B2B-E0A3-4392-88C5-F8C4786A6DAC}"/>
              </a:ext>
            </a:extLst>
          </p:cNvPr>
          <p:cNvSpPr txBox="1"/>
          <p:nvPr/>
        </p:nvSpPr>
        <p:spPr>
          <a:xfrm>
            <a:off x="6873240" y="4498985"/>
            <a:ext cx="2125979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sylleptic</a:t>
            </a:r>
            <a:r>
              <a:rPr lang="it-IT" sz="1500" dirty="0"/>
              <a:t> in short and medium. Not long and </a:t>
            </a:r>
            <a:r>
              <a:rPr lang="it-IT" sz="1500" dirty="0" err="1"/>
              <a:t>very</a:t>
            </a:r>
            <a:r>
              <a:rPr lang="it-IT" sz="1500" dirty="0"/>
              <a:t> long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1E5F3-2743-470C-A34A-9E601F4E2F79}"/>
              </a:ext>
            </a:extLst>
          </p:cNvPr>
          <p:cNvSpPr txBox="1"/>
          <p:nvPr/>
        </p:nvSpPr>
        <p:spPr>
          <a:xfrm>
            <a:off x="2499360" y="40540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06E32-FD0B-4F83-B7E3-406BD290112F}"/>
              </a:ext>
            </a:extLst>
          </p:cNvPr>
          <p:cNvSpPr/>
          <p:nvPr/>
        </p:nvSpPr>
        <p:spPr>
          <a:xfrm>
            <a:off x="240585" y="327285"/>
            <a:ext cx="2115376" cy="5255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Box1: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sylleptic</a:t>
            </a:r>
            <a:r>
              <a:rPr lang="it-IT" dirty="0"/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4F10D-EA52-4025-B1AA-0AAF2C8A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7" y="1079771"/>
            <a:ext cx="3829308" cy="27751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7D2AD24-1A0A-412D-AF3D-E734937E9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04" y="3607326"/>
            <a:ext cx="3930207" cy="2947655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8FA9DDD-5A7B-438A-8E26-F060565F4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" y="4591203"/>
            <a:ext cx="2586015" cy="19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1743537" y="1337310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1439287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1DD7C-DE15-406E-9BBA-1FD08664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1" y="1425204"/>
            <a:ext cx="4118280" cy="268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5C8D3-2959-468E-89B4-BB3D733D950A}"/>
              </a:ext>
            </a:extLst>
          </p:cNvPr>
          <p:cNvSpPr txBox="1"/>
          <p:nvPr/>
        </p:nvSpPr>
        <p:spPr>
          <a:xfrm>
            <a:off x="2325250" y="39924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IN</a:t>
            </a:r>
            <a:r>
              <a:rPr lang="it-IT" dirty="0"/>
              <a:t>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(**). Coef +0.008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6873240" y="4498985"/>
            <a:ext cx="212597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variability</a:t>
            </a:r>
            <a:r>
              <a:rPr lang="it-IT" sz="1500" dirty="0"/>
              <a:t> in medium and long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9A283E3B-3E9B-4756-9C2B-38954A55F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94" y="4026920"/>
            <a:ext cx="3321484" cy="24911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10A0A9-741B-4214-A183-0E129CD26F49}"/>
              </a:ext>
            </a:extLst>
          </p:cNvPr>
          <p:cNvSpPr/>
          <p:nvPr/>
        </p:nvSpPr>
        <p:spPr>
          <a:xfrm>
            <a:off x="212099" y="321125"/>
            <a:ext cx="1965961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537DE-2023-4EF7-AB9E-192FCBB09263}"/>
              </a:ext>
            </a:extLst>
          </p:cNvPr>
          <p:cNvSpPr txBox="1"/>
          <p:nvPr/>
        </p:nvSpPr>
        <p:spPr>
          <a:xfrm>
            <a:off x="1414163" y="912224"/>
            <a:ext cx="18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CHANGE NAME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2EE31-B169-4C27-A3E4-64EB91A66CCF}"/>
              </a:ext>
            </a:extLst>
          </p:cNvPr>
          <p:cNvCxnSpPr>
            <a:cxnSpLocks/>
          </p:cNvCxnSpPr>
          <p:nvPr/>
        </p:nvCxnSpPr>
        <p:spPr>
          <a:xfrm>
            <a:off x="2178060" y="1196340"/>
            <a:ext cx="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65C8D3-2959-468E-89B4-BB3D733D950A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25C6-DF5E-40FC-8C90-E51263322D4C}"/>
              </a:ext>
            </a:extLst>
          </p:cNvPr>
          <p:cNvSpPr txBox="1"/>
          <p:nvPr/>
        </p:nvSpPr>
        <p:spPr>
          <a:xfrm>
            <a:off x="682320" y="1491554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«m»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v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8D25B-257E-4DA8-A6F6-8825421D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0" y="2350970"/>
            <a:ext cx="3745489" cy="3015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652D7-1A3F-4774-8971-B83DD674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89" y="2350970"/>
            <a:ext cx="3989072" cy="3012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81CD41-0AEB-40A4-BBD2-5D0F4613D9C7}"/>
              </a:ext>
            </a:extLst>
          </p:cNvPr>
          <p:cNvSpPr txBox="1"/>
          <p:nvPr/>
        </p:nvSpPr>
        <p:spPr>
          <a:xfrm>
            <a:off x="4962525" y="1491554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«v»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m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860E9-1BC9-4B3D-BC5F-AD835547B5CB}"/>
              </a:ext>
            </a:extLst>
          </p:cNvPr>
          <p:cNvSpPr txBox="1"/>
          <p:nvPr/>
        </p:nvSpPr>
        <p:spPr>
          <a:xfrm>
            <a:off x="556849" y="5487198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(*). Coef -0.05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 -0.39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6086B0-1F71-4AA9-B041-B14495C6B4F2}"/>
              </a:ext>
            </a:extLst>
          </p:cNvPr>
          <p:cNvSpPr txBox="1"/>
          <p:nvPr/>
        </p:nvSpPr>
        <p:spPr>
          <a:xfrm>
            <a:off x="4572000" y="5563398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 -0.29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7FE0E-3BD0-4500-A5E7-6EF299DD5CC2}"/>
              </a:ext>
            </a:extLst>
          </p:cNvPr>
          <p:cNvSpPr/>
          <p:nvPr/>
        </p:nvSpPr>
        <p:spPr>
          <a:xfrm>
            <a:off x="305260" y="583911"/>
            <a:ext cx="1379768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 or M?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6F000-2283-4084-90CB-B20709C8E94A}"/>
              </a:ext>
            </a:extLst>
          </p:cNvPr>
          <p:cNvSpPr txBox="1"/>
          <p:nvPr/>
        </p:nvSpPr>
        <p:spPr>
          <a:xfrm>
            <a:off x="5790740" y="183801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err="1"/>
              <a:t>Average</a:t>
            </a:r>
            <a:r>
              <a:rPr lang="it-IT" sz="1000" dirty="0"/>
              <a:t> </a:t>
            </a:r>
            <a:r>
              <a:rPr lang="it-IT" sz="1000" dirty="0" err="1"/>
              <a:t>bud</a:t>
            </a:r>
            <a:r>
              <a:rPr lang="it-IT" sz="1000" dirty="0"/>
              <a:t> in </a:t>
            </a:r>
            <a:r>
              <a:rPr lang="it-IT" sz="1000" dirty="0" err="1"/>
              <a:t>sylleptic</a:t>
            </a:r>
            <a:r>
              <a:rPr lang="it-IT" sz="1000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1 more or </a:t>
            </a:r>
            <a:r>
              <a:rPr lang="it-IT" sz="1000" dirty="0" err="1"/>
              <a:t>less</a:t>
            </a:r>
            <a:r>
              <a:rPr lang="it-IT" sz="1000" dirty="0"/>
              <a:t>. Half of </a:t>
            </a:r>
            <a:r>
              <a:rPr lang="it-IT" sz="1000" dirty="0" err="1"/>
              <a:t>them</a:t>
            </a:r>
            <a:r>
              <a:rPr lang="it-IT" sz="1000" dirty="0"/>
              <a:t> are M and 20% of </a:t>
            </a:r>
            <a:r>
              <a:rPr lang="it-IT" sz="1000" dirty="0" err="1"/>
              <a:t>them</a:t>
            </a:r>
            <a:r>
              <a:rPr lang="it-IT" sz="1000" dirty="0"/>
              <a:t> are V.</a:t>
            </a:r>
          </a:p>
          <a:p>
            <a:pPr algn="ctr"/>
            <a:r>
              <a:rPr lang="it-IT" sz="1000" dirty="0"/>
              <a:t>Some </a:t>
            </a:r>
            <a:r>
              <a:rPr lang="it-IT" sz="1000" dirty="0" err="1"/>
              <a:t>kind</a:t>
            </a:r>
            <a:r>
              <a:rPr lang="it-IT" sz="1000" dirty="0"/>
              <a:t> of </a:t>
            </a:r>
            <a:r>
              <a:rPr lang="it-IT" sz="1000" dirty="0" err="1"/>
              <a:t>competition</a:t>
            </a:r>
            <a:r>
              <a:rPr lang="it-IT" sz="1000" dirty="0"/>
              <a:t> </a:t>
            </a:r>
            <a:r>
              <a:rPr lang="it-IT" sz="1000" dirty="0" err="1"/>
              <a:t>between</a:t>
            </a:r>
            <a:r>
              <a:rPr lang="it-IT" sz="1000" dirty="0"/>
              <a:t> v and m? </a:t>
            </a:r>
            <a:r>
              <a:rPr lang="it-IT" sz="1000" dirty="0" err="1"/>
              <a:t>maybe</a:t>
            </a:r>
            <a:r>
              <a:rPr lang="it-IT" sz="1000" dirty="0"/>
              <a:t> </a:t>
            </a:r>
            <a:r>
              <a:rPr lang="it-IT" sz="1000" dirty="0" err="1"/>
              <a:t>because</a:t>
            </a:r>
            <a:r>
              <a:rPr lang="it-IT" sz="1000" dirty="0"/>
              <a:t> </a:t>
            </a:r>
            <a:r>
              <a:rPr lang="it-IT" sz="1000" dirty="0" err="1"/>
              <a:t>they</a:t>
            </a:r>
            <a:r>
              <a:rPr lang="it-IT" sz="1000" dirty="0"/>
              <a:t> are in the </a:t>
            </a:r>
            <a:r>
              <a:rPr lang="it-IT" sz="1000" dirty="0" err="1"/>
              <a:t>same</a:t>
            </a:r>
            <a:r>
              <a:rPr lang="it-IT" sz="1000" dirty="0"/>
              <a:t> </a:t>
            </a:r>
            <a:r>
              <a:rPr lang="it-IT" sz="1000" dirty="0" err="1"/>
              <a:t>number</a:t>
            </a:r>
            <a:r>
              <a:rPr lang="it-IT" sz="1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167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91F00-9906-4D7C-80C0-58A4C158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6" y="1468020"/>
            <a:ext cx="4611451" cy="283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2156E-97BC-4355-8BB3-FB79CF071AB2}"/>
              </a:ext>
            </a:extLst>
          </p:cNvPr>
          <p:cNvSpPr txBox="1"/>
          <p:nvPr/>
        </p:nvSpPr>
        <p:spPr>
          <a:xfrm>
            <a:off x="2179319" y="403368"/>
            <a:ext cx="461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.</a:t>
            </a:r>
          </a:p>
          <a:p>
            <a:r>
              <a:rPr lang="it-IT" dirty="0"/>
              <a:t>IF AT THAT RANK THERE IS NO SYLLEPTIC.</a:t>
            </a:r>
          </a:p>
          <a:p>
            <a:r>
              <a:rPr lang="it-IT" dirty="0"/>
              <a:t>HOW MANY BUDS?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37951-2BF4-442F-AE94-ABABB35D0C6F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NOT in IN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algn="ctr"/>
            <a:r>
              <a:rPr lang="it-IT" sz="1400" dirty="0"/>
              <a:t>No </a:t>
            </a:r>
            <a:r>
              <a:rPr lang="it-IT" sz="1400" dirty="0" err="1"/>
              <a:t>significance</a:t>
            </a:r>
            <a:endParaRPr lang="it-IT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AE399-BD4D-4423-AE32-51B5981413C9}"/>
              </a:ext>
            </a:extLst>
          </p:cNvPr>
          <p:cNvSpPr txBox="1"/>
          <p:nvPr/>
        </p:nvSpPr>
        <p:spPr>
          <a:xfrm>
            <a:off x="6469380" y="4651385"/>
            <a:ext cx="212597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the </a:t>
            </a:r>
            <a:r>
              <a:rPr lang="it-IT" sz="1500" dirty="0" err="1"/>
              <a:t>majority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«1» </a:t>
            </a:r>
            <a:r>
              <a:rPr lang="it-IT" sz="1500" dirty="0" err="1"/>
              <a:t>bud</a:t>
            </a:r>
            <a:endParaRPr lang="it-IT" sz="1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CF65C4FA-43FC-4A67-AE6A-2C57C9FC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7" y="4070256"/>
            <a:ext cx="3482657" cy="26119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90107" y="66088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7F426E-0B1B-48F2-B947-D5FFA7405953}"/>
              </a:ext>
            </a:extLst>
          </p:cNvPr>
          <p:cNvSpPr txBox="1"/>
          <p:nvPr/>
        </p:nvSpPr>
        <p:spPr>
          <a:xfrm>
            <a:off x="682320" y="1491554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«m»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v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373DC-C432-435C-9176-857B84C32503}"/>
              </a:ext>
            </a:extLst>
          </p:cNvPr>
          <p:cNvSpPr txBox="1"/>
          <p:nvPr/>
        </p:nvSpPr>
        <p:spPr>
          <a:xfrm>
            <a:off x="4962525" y="1491554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«v»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m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7DFD6-FC16-4534-BF28-0C3CA683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4" y="2311179"/>
            <a:ext cx="3371603" cy="2594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318654-1BB7-4E90-AD77-9DF4E9B2DB3E}"/>
              </a:ext>
            </a:extLst>
          </p:cNvPr>
          <p:cNvSpPr txBox="1"/>
          <p:nvPr/>
        </p:nvSpPr>
        <p:spPr>
          <a:xfrm>
            <a:off x="287224" y="524186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(***). Coef +0.04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 -1.33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3FEB-038F-410C-A2C0-6DA86E10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52" y="2311179"/>
            <a:ext cx="3371603" cy="2598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580C28-EBD9-481B-B26D-7A6EB5E100D8}"/>
              </a:ext>
            </a:extLst>
          </p:cNvPr>
          <p:cNvSpPr txBox="1"/>
          <p:nvPr/>
        </p:nvSpPr>
        <p:spPr>
          <a:xfrm>
            <a:off x="4705473" y="524186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(**). Coef +0.02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 -1.53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1EDD6D-E873-4153-8B35-D21F410D449C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C3E66-EC32-44AE-95F6-C802A1542778}"/>
              </a:ext>
            </a:extLst>
          </p:cNvPr>
          <p:cNvSpPr txBox="1"/>
          <p:nvPr/>
        </p:nvSpPr>
        <p:spPr>
          <a:xfrm>
            <a:off x="4572000" y="487680"/>
            <a:ext cx="2979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This</a:t>
            </a:r>
            <a:r>
              <a:rPr lang="it-IT" sz="1000" dirty="0"/>
              <a:t> negative </a:t>
            </a:r>
            <a:r>
              <a:rPr lang="it-IT" sz="1000" dirty="0" err="1"/>
              <a:t>means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in </a:t>
            </a:r>
            <a:r>
              <a:rPr lang="it-IT" sz="1000" dirty="0" err="1"/>
              <a:t>average</a:t>
            </a:r>
            <a:r>
              <a:rPr lang="it-IT" sz="1000" dirty="0"/>
              <a:t> </a:t>
            </a:r>
            <a:r>
              <a:rPr lang="it-IT" sz="1000" dirty="0" err="1"/>
              <a:t>thera</a:t>
            </a:r>
            <a:r>
              <a:rPr lang="it-IT" sz="1000" dirty="0"/>
              <a:t> are </a:t>
            </a:r>
            <a:r>
              <a:rPr lang="it-IT" sz="1000" dirty="0" err="1"/>
              <a:t>less</a:t>
            </a:r>
            <a:r>
              <a:rPr lang="it-IT" sz="1000" dirty="0"/>
              <a:t> </a:t>
            </a:r>
            <a:r>
              <a:rPr lang="it-IT" sz="1000" dirty="0" err="1"/>
              <a:t>than</a:t>
            </a:r>
            <a:r>
              <a:rPr lang="it-IT" sz="1000" dirty="0"/>
              <a:t> 1 M or V </a:t>
            </a:r>
            <a:r>
              <a:rPr lang="it-IT" sz="1000" dirty="0" err="1"/>
              <a:t>buds</a:t>
            </a:r>
            <a:r>
              <a:rPr lang="it-IT" sz="1000" dirty="0"/>
              <a:t>: </a:t>
            </a:r>
            <a:r>
              <a:rPr lang="it-IT" sz="1000" dirty="0" err="1"/>
              <a:t>there</a:t>
            </a:r>
            <a:r>
              <a:rPr lang="it-IT" sz="1000" dirty="0"/>
              <a:t> are zones with M and zones </a:t>
            </a:r>
            <a:r>
              <a:rPr lang="it-IT" sz="1000" dirty="0" err="1"/>
              <a:t>without</a:t>
            </a:r>
            <a:r>
              <a:rPr lang="it-IT" sz="1000" dirty="0"/>
              <a:t> M. and the </a:t>
            </a:r>
            <a:r>
              <a:rPr lang="it-IT" sz="1000" dirty="0" err="1"/>
              <a:t>same</a:t>
            </a:r>
            <a:r>
              <a:rPr lang="it-IT" sz="1000" dirty="0"/>
              <a:t> for 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8D51AB-0186-4EC2-9568-001026ABD7C7}"/>
              </a:ext>
            </a:extLst>
          </p:cNvPr>
          <p:cNvCxnSpPr>
            <a:cxnSpLocks/>
          </p:cNvCxnSpPr>
          <p:nvPr/>
        </p:nvCxnSpPr>
        <p:spPr>
          <a:xfrm flipV="1">
            <a:off x="3101340" y="1013253"/>
            <a:ext cx="2293620" cy="241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317D6E-35F1-4A9B-9250-531CB8466293}"/>
              </a:ext>
            </a:extLst>
          </p:cNvPr>
          <p:cNvCxnSpPr>
            <a:cxnSpLocks/>
          </p:cNvCxnSpPr>
          <p:nvPr/>
        </p:nvCxnSpPr>
        <p:spPr>
          <a:xfrm flipH="1" flipV="1">
            <a:off x="5463540" y="1013253"/>
            <a:ext cx="2141220" cy="233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03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7F426E-0B1B-48F2-B947-D5FFA7405953}"/>
              </a:ext>
            </a:extLst>
          </p:cNvPr>
          <p:cNvSpPr txBox="1"/>
          <p:nvPr/>
        </p:nvSpPr>
        <p:spPr>
          <a:xfrm>
            <a:off x="2878579" y="1183546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«b»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1939937" y="26614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80C28-EBD9-481B-B26D-7A6EB5E100D8}"/>
              </a:ext>
            </a:extLst>
          </p:cNvPr>
          <p:cNvSpPr txBox="1"/>
          <p:nvPr/>
        </p:nvSpPr>
        <p:spPr>
          <a:xfrm>
            <a:off x="2709896" y="511534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(**). Coef -0.33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6290C-366A-4D2E-B2AA-56826F01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10" y="1922210"/>
            <a:ext cx="4818316" cy="30744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1EDD6D-E873-4153-8B35-D21F410D449C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</p:spTree>
    <p:extLst>
      <p:ext uri="{BB962C8B-B14F-4D97-AF65-F5344CB8AC3E}">
        <p14:creationId xmlns:p14="http://schemas.microsoft.com/office/powerpoint/2010/main" val="131879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50F6A45-A9F3-4174-AA99-7482E91A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3203"/>
            <a:ext cx="4318876" cy="3239157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EC8EE1F-D945-44A5-84C3-70C11788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8" y="1972923"/>
            <a:ext cx="4612957" cy="3459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3CFD4B-87E6-4CC1-A86C-8550A971D1E9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</p:spTree>
    <p:extLst>
      <p:ext uri="{BB962C8B-B14F-4D97-AF65-F5344CB8AC3E}">
        <p14:creationId xmlns:p14="http://schemas.microsoft.com/office/powerpoint/2010/main" val="1538602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B8540C-B64A-4019-ABEF-0D7CC15E22E7}"/>
              </a:ext>
            </a:extLst>
          </p:cNvPr>
          <p:cNvSpPr/>
          <p:nvPr/>
        </p:nvSpPr>
        <p:spPr>
          <a:xfrm>
            <a:off x="5812544" y="200432"/>
            <a:ext cx="32854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Question1: are the NUMBER of new shoots related to length, </a:t>
            </a:r>
          </a:p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 and position(bud in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sylleptic</a:t>
            </a:r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bud in parental)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C4111-F38B-445C-9BC4-FBD2DEBC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0" y="200432"/>
            <a:ext cx="5555134" cy="36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E5C49-8497-49EA-9EAB-4518DE2B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90" y="1368786"/>
            <a:ext cx="3233964" cy="2425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7217F-957D-4049-B870-D0321667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97" y="3924090"/>
            <a:ext cx="3383357" cy="2537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AE2536-FF9C-4318-A831-21757EBA821E}"/>
              </a:ext>
            </a:extLst>
          </p:cNvPr>
          <p:cNvSpPr txBox="1"/>
          <p:nvPr/>
        </p:nvSpPr>
        <p:spPr>
          <a:xfrm>
            <a:off x="929640" y="4115231"/>
            <a:ext cx="364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(***). Coef: 0.008;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Rank_node</a:t>
            </a:r>
            <a:r>
              <a:rPr lang="it-IT" sz="1400" dirty="0"/>
              <a:t> significative(**). Coef:0.022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Organ</a:t>
            </a:r>
            <a:r>
              <a:rPr lang="it-IT" sz="1400" dirty="0"/>
              <a:t>(</a:t>
            </a:r>
            <a:r>
              <a:rPr lang="it-IT" sz="1400" dirty="0" err="1"/>
              <a:t>bud</a:t>
            </a:r>
            <a:r>
              <a:rPr lang="it-IT" sz="1400" dirty="0"/>
              <a:t> in </a:t>
            </a:r>
            <a:r>
              <a:rPr lang="it-IT" sz="1400" dirty="0" err="1"/>
              <a:t>sylleptic</a:t>
            </a:r>
            <a:r>
              <a:rPr lang="it-IT" sz="1400" dirty="0"/>
              <a:t> or </a:t>
            </a:r>
            <a:r>
              <a:rPr lang="it-IT" sz="1400" dirty="0" err="1"/>
              <a:t>bud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in </a:t>
            </a:r>
            <a:r>
              <a:rPr lang="it-IT" sz="1400" dirty="0" err="1"/>
              <a:t>sylleptic</a:t>
            </a:r>
            <a:r>
              <a:rPr lang="it-IT" sz="1400" dirty="0"/>
              <a:t>) significative (***). Coef: 0.64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CB7FEF-0CA3-494D-89D8-6D4E167D15B7}"/>
              </a:ext>
            </a:extLst>
          </p:cNvPr>
          <p:cNvCxnSpPr>
            <a:cxnSpLocks/>
          </p:cNvCxnSpPr>
          <p:nvPr/>
        </p:nvCxnSpPr>
        <p:spPr>
          <a:xfrm flipV="1">
            <a:off x="3301042" y="2329132"/>
            <a:ext cx="730369" cy="19208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9350DC-40B4-4DD7-96FA-2907C946B68A}"/>
              </a:ext>
            </a:extLst>
          </p:cNvPr>
          <p:cNvSpPr txBox="1"/>
          <p:nvPr/>
        </p:nvSpPr>
        <p:spPr>
          <a:xfrm>
            <a:off x="6592450" y="114516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324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C3C7D-7777-484D-8FDB-829925CA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876469"/>
            <a:ext cx="4476120" cy="2804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(*). Coef: 0.02;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-0.28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164347" y="2763863"/>
            <a:ext cx="29090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length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(**). Coef: 0.02;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4773284" y="2382351"/>
            <a:ext cx="3985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M starts </a:t>
            </a:r>
            <a:r>
              <a:rPr lang="it-IT" sz="1500" dirty="0" err="1"/>
              <a:t>being</a:t>
            </a:r>
            <a:r>
              <a:rPr lang="it-IT" sz="1500" dirty="0"/>
              <a:t> significative(*) </a:t>
            </a:r>
            <a:r>
              <a:rPr lang="it-IT" sz="1500" dirty="0" err="1"/>
              <a:t>coef</a:t>
            </a:r>
            <a:r>
              <a:rPr lang="it-IT" sz="1500" dirty="0"/>
              <a:t>=0.28. DOES IT MEANS THAT V MASK 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length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A4B7-F44A-4D0B-B118-58B26307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" y="1757402"/>
            <a:ext cx="4529988" cy="29350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272265" y="120768"/>
            <a:ext cx="4424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736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V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and mixed (+): VEGETATIVE MASK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87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639020" y="31721"/>
            <a:ext cx="18659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Winter_ year =n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777A939-2389-4B18-8D3B-2B80DEDD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93" y="1111406"/>
            <a:ext cx="3865032" cy="3391360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C8EE418D-07EB-4FBD-A13F-5166C5E69977}"/>
              </a:ext>
            </a:extLst>
          </p:cNvPr>
          <p:cNvSpPr/>
          <p:nvPr/>
        </p:nvSpPr>
        <p:spPr>
          <a:xfrm rot="19891968">
            <a:off x="3632511" y="2162174"/>
            <a:ext cx="87661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97BF25B-54DB-4301-B005-89B1069B40DC}"/>
              </a:ext>
            </a:extLst>
          </p:cNvPr>
          <p:cNvSpPr/>
          <p:nvPr/>
        </p:nvSpPr>
        <p:spPr>
          <a:xfrm rot="21433891">
            <a:off x="2161691" y="1378999"/>
            <a:ext cx="876610" cy="503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2A0E3A8-5FDA-4927-B935-4123B3D6B8A3}"/>
              </a:ext>
            </a:extLst>
          </p:cNvPr>
          <p:cNvSpPr/>
          <p:nvPr/>
        </p:nvSpPr>
        <p:spPr>
          <a:xfrm rot="21433891">
            <a:off x="535632" y="2257538"/>
            <a:ext cx="876610" cy="391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278FEEC-44B1-4C11-A092-937A4A503A8F}"/>
              </a:ext>
            </a:extLst>
          </p:cNvPr>
          <p:cNvSpPr/>
          <p:nvPr/>
        </p:nvSpPr>
        <p:spPr>
          <a:xfrm rot="21433891">
            <a:off x="1901441" y="2818610"/>
            <a:ext cx="490127" cy="535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3999001" y="2533650"/>
            <a:ext cx="449327" cy="342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5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in spring n-1)</a:t>
            </a:r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NOT significative 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71D8A-B7ED-434F-AFB6-06FF104A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" y="1720907"/>
            <a:ext cx="5112151" cy="3119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462997" y="2516572"/>
            <a:ext cx="2909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6F79B-47EA-4CB2-A138-6E3E8E19FF5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7DF34-1BE8-4590-87A4-9D4F308C1F07}"/>
              </a:ext>
            </a:extLst>
          </p:cNvPr>
          <p:cNvSpPr/>
          <p:nvPr/>
        </p:nvSpPr>
        <p:spPr>
          <a:xfrm>
            <a:off x="1603544" y="144234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38000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significative (*). Coef: -0.43;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Coef: -0.84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239109" y="2382351"/>
            <a:ext cx="35195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«M»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 AND ALSO V IS NO MORE SIGNIFICAND.</a:t>
            </a:r>
          </a:p>
          <a:p>
            <a:r>
              <a:rPr lang="it-IT" sz="1500" dirty="0"/>
              <a:t>Does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mean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M and V are </a:t>
            </a:r>
            <a:r>
              <a:rPr lang="it-IT" sz="1500" dirty="0" err="1"/>
              <a:t>related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29BEC-2984-4CC7-B3EA-F3E291C5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1" y="1731855"/>
            <a:ext cx="4730404" cy="31401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E27CE-EA65-4DBF-84EC-DCE2B38AE29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2D06-8746-47A7-8B01-EB098DA07425}"/>
              </a:ext>
            </a:extLst>
          </p:cNvPr>
          <p:cNvSpPr/>
          <p:nvPr/>
        </p:nvSpPr>
        <p:spPr>
          <a:xfrm>
            <a:off x="1536526" y="12742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1799085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191282" y="120768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8277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M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&amp; mixed(-): VEGETATIVE and MIXED are </a:t>
            </a:r>
            <a:r>
              <a:rPr lang="it-IT" dirty="0" err="1"/>
              <a:t>related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4573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3C844-71AA-432D-B31D-82BBE88B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958561"/>
            <a:ext cx="4351097" cy="271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significative (**). Coef: 0.07;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-0.49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164347" y="2763863"/>
            <a:ext cx="29090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starts to be significative the </a:t>
            </a:r>
            <a:r>
              <a:rPr lang="it-IT" sz="1500" dirty="0" err="1"/>
              <a:t>length</a:t>
            </a:r>
            <a:r>
              <a:rPr lang="it-IT" sz="1500" dirty="0"/>
              <a:t> (**) </a:t>
            </a:r>
            <a:r>
              <a:rPr lang="it-IT" sz="1500" dirty="0" err="1"/>
              <a:t>coef</a:t>
            </a:r>
            <a:r>
              <a:rPr lang="it-IT" sz="1500" dirty="0"/>
              <a:t>=0.02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E76DF-A2C0-4ECB-B684-3F98F122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1" y="1692303"/>
            <a:ext cx="4255346" cy="2836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</a:t>
            </a:r>
            <a:r>
              <a:rPr lang="it-IT" sz="1400" dirty="0"/>
              <a:t> significative (**). Coef: 0.09;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-1.16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4773284" y="2382351"/>
            <a:ext cx="39854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M starts </a:t>
            </a:r>
            <a:r>
              <a:rPr lang="it-IT" sz="1500" dirty="0" err="1"/>
              <a:t>being</a:t>
            </a:r>
            <a:r>
              <a:rPr lang="it-IT" sz="1500" dirty="0"/>
              <a:t> significative(*) </a:t>
            </a:r>
            <a:r>
              <a:rPr lang="it-IT" sz="1500" dirty="0" err="1"/>
              <a:t>coef</a:t>
            </a:r>
            <a:r>
              <a:rPr lang="it-IT" sz="1500" dirty="0"/>
              <a:t>=-0.35. DOES IT MEANS THAT V MASK 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to be </a:t>
            </a:r>
            <a:r>
              <a:rPr lang="it-IT" sz="1500" dirty="0" err="1"/>
              <a:t>significant</a:t>
            </a:r>
            <a:r>
              <a:rPr lang="it-IT" sz="1500" dirty="0"/>
              <a:t> (***) coef:0.02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283709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272265" y="120768"/>
            <a:ext cx="4424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736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V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and mixed (+): VEGETATIVE MASK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876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3B248-BFEB-47D2-96A7-A4352CDE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7" y="1689751"/>
            <a:ext cx="5037597" cy="3163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significative(**). Coef:0.16 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462997" y="2516572"/>
            <a:ext cx="29090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rank_node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</a:t>
            </a:r>
            <a:r>
              <a:rPr lang="it-IT" sz="1500" dirty="0" err="1"/>
              <a:t>any</a:t>
            </a:r>
            <a:r>
              <a:rPr lang="it-IT" sz="1500" dirty="0"/>
              <a:t> more.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</a:t>
            </a:r>
            <a:r>
              <a:rPr lang="it-IT" sz="1500" dirty="0" err="1"/>
              <a:t>being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(**) coef:0.03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6F79B-47EA-4CB2-A138-6E3E8E19FF5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7DF34-1BE8-4590-87A4-9D4F308C1F07}"/>
              </a:ext>
            </a:extLst>
          </p:cNvPr>
          <p:cNvSpPr/>
          <p:nvPr/>
        </p:nvSpPr>
        <p:spPr>
          <a:xfrm>
            <a:off x="1603544" y="144234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676599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D5F4C-D1AE-47D7-8D07-BA0EAC46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" y="1700279"/>
            <a:ext cx="4852898" cy="322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Coef=0.16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significative (**). Coef: -1.05;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significative(**). Coef: -0.83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239109" y="2382351"/>
            <a:ext cx="351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«M»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endParaRPr lang="it-IT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</a:t>
            </a:r>
            <a:r>
              <a:rPr lang="it-IT" sz="1500" dirty="0" err="1"/>
              <a:t>any</a:t>
            </a:r>
            <a:r>
              <a:rPr lang="it-IT" sz="1500" dirty="0"/>
              <a:t> more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</a:t>
            </a:r>
            <a:r>
              <a:rPr lang="it-IT" sz="1500" dirty="0" err="1"/>
              <a:t>being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(**). Coef: 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E27CE-EA65-4DBF-84EC-DCE2B38AE29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2D06-8746-47A7-8B01-EB098DA07425}"/>
              </a:ext>
            </a:extLst>
          </p:cNvPr>
          <p:cNvSpPr/>
          <p:nvPr/>
        </p:nvSpPr>
        <p:spPr>
          <a:xfrm>
            <a:off x="1536526" y="12742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35575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191282" y="120768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8277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M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&amp; mixed(-): VEGETATIVE and MIXED are </a:t>
            </a:r>
            <a:r>
              <a:rPr lang="it-IT" dirty="0" err="1"/>
              <a:t>related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15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670920" y="31721"/>
            <a:ext cx="18021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Spring_ year =n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4600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1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247E8-AD5D-4E96-A792-75B89826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695105"/>
            <a:ext cx="1636262" cy="13538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1614487" y="2409825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F7349-F354-45BB-AC49-7173A960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720" y="1269133"/>
            <a:ext cx="3363489" cy="283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7BCF28-28A7-4FDC-9150-0D7AB6A5BD59}"/>
              </a:ext>
            </a:extLst>
          </p:cNvPr>
          <p:cNvCxnSpPr/>
          <p:nvPr/>
        </p:nvCxnSpPr>
        <p:spPr>
          <a:xfrm>
            <a:off x="485775" y="4657725"/>
            <a:ext cx="0" cy="957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D988F92-1956-4777-8BA2-B75EED0EE106}"/>
              </a:ext>
            </a:extLst>
          </p:cNvPr>
          <p:cNvSpPr txBox="1"/>
          <p:nvPr/>
        </p:nvSpPr>
        <p:spPr>
          <a:xfrm>
            <a:off x="633610" y="4892810"/>
            <a:ext cx="12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shoots</a:t>
            </a:r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55" y="5897467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714395" y="5966727"/>
            <a:ext cx="12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leaves</a:t>
            </a:r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4829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64" y="1152983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6905625" y="1381124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4829175" y="4103133"/>
            <a:ext cx="2171701" cy="2044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509978" y="31721"/>
            <a:ext cx="21240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Winter_ year =n+1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1098383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5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in spring 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D2D3F-D375-4688-A97A-3283DE99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809" y="1091064"/>
            <a:ext cx="4572502" cy="3888156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3995803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2287912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911792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1588276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4889853" y="201275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275942" y="1194464"/>
            <a:ext cx="397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predictor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a </a:t>
            </a:r>
            <a:r>
              <a:rPr lang="it-IT" dirty="0" err="1"/>
              <a:t>variable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Poisson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quantitative;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categorical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Es. </a:t>
            </a:r>
            <a:r>
              <a:rPr lang="it-IT" dirty="0" err="1"/>
              <a:t>Is</a:t>
            </a:r>
            <a:r>
              <a:rPr lang="it-IT" dirty="0"/>
              <a:t> Vegetative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burst</a:t>
            </a:r>
            <a:r>
              <a:rPr lang="it-IT" dirty="0"/>
              <a:t> (Y) </a:t>
            </a:r>
            <a:r>
              <a:rPr lang="it-IT" dirty="0" err="1"/>
              <a:t>depending</a:t>
            </a:r>
            <a:r>
              <a:rPr lang="it-IT" dirty="0"/>
              <a:t> on (~) </a:t>
            </a:r>
            <a:r>
              <a:rPr lang="it-IT" dirty="0" err="1"/>
              <a:t>length</a:t>
            </a:r>
            <a:r>
              <a:rPr lang="it-IT" dirty="0"/>
              <a:t>,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sibling</a:t>
            </a:r>
            <a:r>
              <a:rPr lang="it-IT" dirty="0"/>
              <a:t> M, </a:t>
            </a:r>
            <a:r>
              <a:rPr lang="it-IT" dirty="0" err="1"/>
              <a:t>sibling</a:t>
            </a:r>
            <a:r>
              <a:rPr lang="it-IT" dirty="0"/>
              <a:t> V, tot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4685735" y="1955601"/>
            <a:ext cx="397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(</a:t>
            </a:r>
            <a:r>
              <a:rPr lang="it-IT" dirty="0" err="1"/>
              <a:t>buds</a:t>
            </a:r>
            <a:r>
              <a:rPr lang="it-IT" dirty="0"/>
              <a:t>) can be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homogeneus</a:t>
            </a:r>
            <a:r>
              <a:rPr lang="it-IT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2230292" y="4757337"/>
            <a:ext cx="491088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HAZELNUT ISSUES: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8313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759767" y="563173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29025"/>
              </p:ext>
            </p:extLst>
          </p:nvPr>
        </p:nvGraphicFramePr>
        <p:xfrm>
          <a:off x="180923" y="1029818"/>
          <a:ext cx="8713693" cy="5532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0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989800" y="520039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189161"/>
              </p:ext>
            </p:extLst>
          </p:nvPr>
        </p:nvGraphicFramePr>
        <p:xfrm>
          <a:off x="180925" y="1199233"/>
          <a:ext cx="8713693" cy="2891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0" y="279562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73348" y="847965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5" y="3781868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1735894" y="2929014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1955936" y="3633151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Shoot</a:t>
            </a:r>
            <a:r>
              <a:rPr lang="it-IT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95" y="2556238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1668252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2467741" y="2820686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1977417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2717127" y="1310435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3128</Words>
  <Application>Microsoft Office PowerPoint</Application>
  <PresentationFormat>On-screen Show (4:3)</PresentationFormat>
  <Paragraphs>436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24</cp:revision>
  <dcterms:created xsi:type="dcterms:W3CDTF">2022-01-26T08:17:53Z</dcterms:created>
  <dcterms:modified xsi:type="dcterms:W3CDTF">2022-02-11T12:57:39Z</dcterms:modified>
</cp:coreProperties>
</file>